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embeddedFontLst>
    <p:embeddedFont>
      <p:font typeface="Roboto Slab"/>
      <p:regular r:id="rId16"/>
      <p:bold r:id="rId17"/>
    </p:embeddedFont>
    <p:embeddedFont>
      <p:font typeface="Roboto"/>
      <p:regular r:id="rId18"/>
      <p:bold r:id="rId19"/>
      <p:italic r:id="rId20"/>
      <p:boldItalic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Roboto-italic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21" Type="http://schemas.openxmlformats.org/officeDocument/2006/relationships/font" Target="fonts/Roboto-bold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RobotoSlab-bold.fntdata"/><Relationship Id="rId16" Type="http://schemas.openxmlformats.org/officeDocument/2006/relationships/font" Target="fonts/RobotoSlab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Roboto-bold.fntdata"/><Relationship Id="rId6" Type="http://schemas.openxmlformats.org/officeDocument/2006/relationships/slide" Target="slides/slide1.xml"/><Relationship Id="rId18" Type="http://schemas.openxmlformats.org/officeDocument/2006/relationships/font" Target="fonts/Roboto-regular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146628c136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146628c136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5f5525cd74_0_5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5f5525cd74_0_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5f5525cd74_0_5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5f5525cd74_0_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5f5525cd74_0_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5f5525cd74_0_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5f5525cd74_0_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5f5525cd74_0_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5fafc77ba6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5fafc77ba6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5f75a607e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5f75a607e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5fafc77ba6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5fafc77ba6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e9bc446510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e9bc44651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1524800" y="672606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1" name="Google Shape;11;p2"/>
          <p:cNvSpPr/>
          <p:nvPr/>
        </p:nvSpPr>
        <p:spPr>
          <a:xfrm rot="10800000">
            <a:off x="6537563" y="3342925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cxnSp>
        <p:nvCxnSpPr>
          <p:cNvPr id="12" name="Google Shape;12;p2"/>
          <p:cNvCxnSpPr/>
          <p:nvPr/>
        </p:nvCxnSpPr>
        <p:spPr>
          <a:xfrm>
            <a:off x="4359602" y="281746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" name="Google Shape;13;p2"/>
          <p:cNvSpPr txBox="1"/>
          <p:nvPr>
            <p:ph type="ctrTitle"/>
          </p:nvPr>
        </p:nvSpPr>
        <p:spPr>
          <a:xfrm>
            <a:off x="1680302" y="1188925"/>
            <a:ext cx="5783400" cy="14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14" name="Google Shape;14;p2"/>
          <p:cNvSpPr txBox="1"/>
          <p:nvPr>
            <p:ph idx="1" type="subTitle"/>
          </p:nvPr>
        </p:nvSpPr>
        <p:spPr>
          <a:xfrm>
            <a:off x="1680302" y="3049450"/>
            <a:ext cx="5783400" cy="9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1"/>
          <p:cNvSpPr/>
          <p:nvPr/>
        </p:nvSpPr>
        <p:spPr>
          <a:xfrm>
            <a:off x="150" y="5076825"/>
            <a:ext cx="9143700" cy="66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p11"/>
          <p:cNvSpPr txBox="1"/>
          <p:nvPr>
            <p:ph hasCustomPrompt="1" type="title"/>
          </p:nvPr>
        </p:nvSpPr>
        <p:spPr>
          <a:xfrm>
            <a:off x="387900" y="1152450"/>
            <a:ext cx="8368200" cy="15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5" name="Google Shape;55;p11"/>
          <p:cNvSpPr txBox="1"/>
          <p:nvPr>
            <p:ph idx="1" type="body"/>
          </p:nvPr>
        </p:nvSpPr>
        <p:spPr>
          <a:xfrm>
            <a:off x="387900" y="2919450"/>
            <a:ext cx="83682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6" name="Google Shape;56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3"/>
          <p:cNvCxnSpPr/>
          <p:nvPr/>
        </p:nvCxnSpPr>
        <p:spPr>
          <a:xfrm>
            <a:off x="4359602" y="281746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8" name="Google Shape;18;p3"/>
          <p:cNvSpPr txBox="1"/>
          <p:nvPr>
            <p:ph type="title"/>
          </p:nvPr>
        </p:nvSpPr>
        <p:spPr>
          <a:xfrm>
            <a:off x="480750" y="1764950"/>
            <a:ext cx="8222100" cy="907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9" name="Google Shape;19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Google Shape;21;p4"/>
          <p:cNvCxnSpPr/>
          <p:nvPr/>
        </p:nvCxnSpPr>
        <p:spPr>
          <a:xfrm>
            <a:off x="492563" y="126028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2" name="Google Shape;22;p4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Google Shape;26;p5"/>
          <p:cNvCxnSpPr/>
          <p:nvPr/>
        </p:nvCxnSpPr>
        <p:spPr>
          <a:xfrm>
            <a:off x="492563" y="126028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7" name="Google Shape;27;p5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" type="body"/>
          </p:nvPr>
        </p:nvSpPr>
        <p:spPr>
          <a:xfrm>
            <a:off x="387900" y="1489825"/>
            <a:ext cx="39999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5"/>
          <p:cNvSpPr txBox="1"/>
          <p:nvPr>
            <p:ph idx="2" type="body"/>
          </p:nvPr>
        </p:nvSpPr>
        <p:spPr>
          <a:xfrm>
            <a:off x="4756200" y="1489825"/>
            <a:ext cx="39999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0" name="Google Shape;30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3" name="Google Shape;33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Google Shape;35;p7"/>
          <p:cNvCxnSpPr/>
          <p:nvPr/>
        </p:nvCxnSpPr>
        <p:spPr>
          <a:xfrm>
            <a:off x="489218" y="1412277"/>
            <a:ext cx="3315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6" name="Google Shape;36;p7"/>
          <p:cNvSpPr txBox="1"/>
          <p:nvPr>
            <p:ph type="title"/>
          </p:nvPr>
        </p:nvSpPr>
        <p:spPr>
          <a:xfrm>
            <a:off x="3879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7" name="Google Shape;37;p7"/>
          <p:cNvSpPr txBox="1"/>
          <p:nvPr>
            <p:ph idx="1" type="body"/>
          </p:nvPr>
        </p:nvSpPr>
        <p:spPr>
          <a:xfrm>
            <a:off x="387900" y="1594025"/>
            <a:ext cx="2808000" cy="268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8" name="Google Shape;38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41" name="Google Shape;41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9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4" name="Google Shape;44;p9"/>
          <p:cNvCxnSpPr/>
          <p:nvPr/>
        </p:nvCxnSpPr>
        <p:spPr>
          <a:xfrm>
            <a:off x="5029675" y="4495503"/>
            <a:ext cx="540900" cy="0"/>
          </a:xfrm>
          <a:prstGeom prst="straightConnector1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5" name="Google Shape;45;p9"/>
          <p:cNvSpPr txBox="1"/>
          <p:nvPr>
            <p:ph type="title"/>
          </p:nvPr>
        </p:nvSpPr>
        <p:spPr>
          <a:xfrm>
            <a:off x="265500" y="1209075"/>
            <a:ext cx="4045200" cy="1506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46" name="Google Shape;46;p9"/>
          <p:cNvSpPr txBox="1"/>
          <p:nvPr>
            <p:ph idx="1" type="subTitle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9pPr>
          </a:lstStyle>
          <a:p/>
        </p:txBody>
      </p:sp>
      <p:sp>
        <p:nvSpPr>
          <p:cNvPr id="47" name="Google Shape;47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8" name="Google Shape;48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0"/>
          <p:cNvSpPr txBox="1"/>
          <p:nvPr>
            <p:ph idx="1" type="body"/>
          </p:nvPr>
        </p:nvSpPr>
        <p:spPr>
          <a:xfrm>
            <a:off x="319500" y="42337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Roboto Slab"/>
              <a:buNone/>
              <a:defRPr>
                <a:latin typeface="Roboto Slab"/>
                <a:ea typeface="Roboto Slab"/>
                <a:cs typeface="Roboto Slab"/>
                <a:sym typeface="Roboto Slab"/>
              </a:defRPr>
            </a:lvl1pPr>
          </a:lstStyle>
          <a:p/>
        </p:txBody>
      </p:sp>
      <p:sp>
        <p:nvSpPr>
          <p:cNvPr id="51" name="Google Shape;51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marina">
    <p:bg>
      <p:bgPr>
        <a:solidFill>
          <a:srgbClr val="9900FF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Char char="●"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8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0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9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6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1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7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3"/>
          <p:cNvSpPr txBox="1"/>
          <p:nvPr>
            <p:ph type="ctrTitle"/>
          </p:nvPr>
        </p:nvSpPr>
        <p:spPr>
          <a:xfrm>
            <a:off x="1680302" y="1188925"/>
            <a:ext cx="5783400" cy="14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Miss Meade’s Classroom Rules</a:t>
            </a:r>
            <a:endParaRPr/>
          </a:p>
        </p:txBody>
      </p:sp>
      <p:sp>
        <p:nvSpPr>
          <p:cNvPr id="64" name="Google Shape;64;p13"/>
          <p:cNvSpPr txBox="1"/>
          <p:nvPr>
            <p:ph idx="1" type="subTitle"/>
          </p:nvPr>
        </p:nvSpPr>
        <p:spPr>
          <a:xfrm>
            <a:off x="1680302" y="3049450"/>
            <a:ext cx="5783400" cy="9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2022-2023 School Year</a:t>
            </a:r>
            <a:endParaRPr/>
          </a:p>
        </p:txBody>
      </p:sp>
      <p:pic>
        <p:nvPicPr>
          <p:cNvPr descr="hey" id="65" name="Google Shape;65;p13"/>
          <p:cNvPicPr preferRelativeResize="0"/>
          <p:nvPr/>
        </p:nvPicPr>
        <p:blipFill rotWithShape="1">
          <a:blip r:embed="rId3">
            <a:alphaModFix/>
          </a:blip>
          <a:srcRect b="-6963" l="0" r="-6963" t="0"/>
          <a:stretch/>
        </p:blipFill>
        <p:spPr>
          <a:xfrm>
            <a:off x="0" y="1608475"/>
            <a:ext cx="3790950" cy="3790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2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Together we RISE…</a:t>
            </a:r>
            <a:endParaRPr/>
          </a:p>
        </p:txBody>
      </p:sp>
      <p:pic>
        <p:nvPicPr>
          <p:cNvPr id="128" name="Google Shape;128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97975" y="1216750"/>
            <a:ext cx="3948050" cy="3786100"/>
          </a:xfrm>
          <a:prstGeom prst="rect">
            <a:avLst/>
          </a:prstGeom>
          <a:noFill/>
          <a:ln cap="flat" cmpd="sng" w="19050">
            <a:solidFill>
              <a:srgbClr val="424242"/>
            </a:solidFill>
            <a:prstDash val="solid"/>
            <a:round/>
            <a:headEnd len="sm" w="sm" type="none"/>
            <a:tailEnd len="sm" w="sm" type="none"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4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Put First Things First</a:t>
            </a:r>
            <a:endParaRPr/>
          </a:p>
        </p:txBody>
      </p:sp>
      <p:sp>
        <p:nvSpPr>
          <p:cNvPr id="71" name="Google Shape;71;p14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When you walk in for class:</a:t>
            </a:r>
            <a:endParaRPr sz="2400"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" sz="2400"/>
              <a:t>Put your things down at your desk</a:t>
            </a:r>
            <a:endParaRPr sz="2400"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" sz="2400"/>
              <a:t>Check assignment board</a:t>
            </a:r>
            <a:endParaRPr sz="2400"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" sz="2400"/>
              <a:t>Check agenda board in back of room</a:t>
            </a:r>
            <a:endParaRPr sz="2400"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" sz="2400"/>
              <a:t>Turn in any homework</a:t>
            </a:r>
            <a:endParaRPr sz="2400"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" sz="2400"/>
              <a:t>Open Chromebooks for class</a:t>
            </a:r>
            <a:endParaRPr sz="2400"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" sz="2400"/>
              <a:t>Sit quietly for class to begin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descr="Clientmoji" id="72" name="Google Shape;7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78650" y="1978150"/>
            <a:ext cx="3165350" cy="3165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5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Think Proactive, Not Reactive</a:t>
            </a:r>
            <a:endParaRPr/>
          </a:p>
        </p:txBody>
      </p:sp>
      <p:sp>
        <p:nvSpPr>
          <p:cNvPr id="78" name="Google Shape;78;p15"/>
          <p:cNvSpPr txBox="1"/>
          <p:nvPr>
            <p:ph idx="1" type="body"/>
          </p:nvPr>
        </p:nvSpPr>
        <p:spPr>
          <a:xfrm>
            <a:off x="-215625" y="11441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Distracting others from learning does no one any good. To limit distractions:</a:t>
            </a:r>
            <a:endParaRPr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No gum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No cell phones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No fidget toys, unless approved by me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NO DISRESPECT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 believe in multiple chances, but there will be times when you’ve been given enough warnings.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.  </a:t>
            </a:r>
            <a:endParaRPr/>
          </a:p>
        </p:txBody>
      </p:sp>
      <p:pic>
        <p:nvPicPr>
          <p:cNvPr descr="Bitmoji Image" id="79" name="Google Shape;79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96275" y="2516875"/>
            <a:ext cx="2727950" cy="2727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6"/>
          <p:cNvSpPr txBox="1"/>
          <p:nvPr>
            <p:ph type="title"/>
          </p:nvPr>
        </p:nvSpPr>
        <p:spPr>
          <a:xfrm>
            <a:off x="387900" y="6863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Seek First to Understand, then to be Understood</a:t>
            </a:r>
            <a:endParaRPr/>
          </a:p>
        </p:txBody>
      </p:sp>
      <p:sp>
        <p:nvSpPr>
          <p:cNvPr id="85" name="Google Shape;85;p16"/>
          <p:cNvSpPr txBox="1"/>
          <p:nvPr>
            <p:ph idx="1" type="body"/>
          </p:nvPr>
        </p:nvSpPr>
        <p:spPr>
          <a:xfrm>
            <a:off x="387900" y="13724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This classroom is a NO judgment zone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We are a family. Families don’t always get along, but we will respect each other.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There are no “stupid” questions. Help each other build strong answers. We are here to learn and have fun doing it! </a:t>
            </a:r>
            <a:endParaRPr sz="2400"/>
          </a:p>
        </p:txBody>
      </p:sp>
      <p:pic>
        <p:nvPicPr>
          <p:cNvPr descr="dream team" id="86" name="Google Shape;86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40975" y="3295500"/>
            <a:ext cx="2866625" cy="2004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7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Think Win-Win: SCIENCE Competitions :)</a:t>
            </a:r>
            <a:endParaRPr/>
          </a:p>
        </p:txBody>
      </p:sp>
      <p:sp>
        <p:nvSpPr>
          <p:cNvPr id="92" name="Google Shape;92;p17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 am a fairly competitive person, so I have built in competitions to our Science Curriculum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Team Competition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Solo Competition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 team competition is designed to help us build each other up, not tear </a:t>
            </a:r>
            <a:r>
              <a:rPr lang="en"/>
              <a:t>each other</a:t>
            </a:r>
            <a:r>
              <a:rPr lang="en"/>
              <a:t> down. Work together to win. :)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descr="gold medal" id="93" name="Google Shape;93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97750" y="2571750"/>
            <a:ext cx="2684075" cy="2684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8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Think Win-Win: Cheating</a:t>
            </a:r>
            <a:endParaRPr/>
          </a:p>
        </p:txBody>
      </p:sp>
      <p:sp>
        <p:nvSpPr>
          <p:cNvPr id="99" name="Google Shape;99;p18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 do not tolerate cheating.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Miss Meade. What is cheating?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Copying and pasting anything from the internet to homework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Looking at other people’s homework and copying it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Giving a friend an answer to a homework assignment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If you cheat: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You will get a zero on the assignment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AND you will have to call home and explain what happened. This goes for ALL involved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If you cheat again, You will get a detention.</a:t>
            </a:r>
            <a:endParaRPr/>
          </a:p>
        </p:txBody>
      </p:sp>
      <p:pic>
        <p:nvPicPr>
          <p:cNvPr descr="not cool" id="100" name="Google Shape;100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18500" y="-325700"/>
            <a:ext cx="3790950" cy="3790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9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Synergize: We occasionally need a break</a:t>
            </a:r>
            <a:endParaRPr/>
          </a:p>
        </p:txBody>
      </p:sp>
      <p:sp>
        <p:nvSpPr>
          <p:cNvPr id="106" name="Google Shape;106;p19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In the event that we are overwhelmed or need a break: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If we are at a  good point where we can take a break, we will take a break. </a:t>
            </a:r>
            <a:endParaRPr sz="1800"/>
          </a:p>
          <a:p>
            <a:pPr indent="-342900" lvl="2" marL="1371600" rtl="0" algn="l">
              <a:spcBef>
                <a:spcPts val="0"/>
              </a:spcBef>
              <a:spcAft>
                <a:spcPts val="0"/>
              </a:spcAft>
              <a:buSzPts val="1800"/>
              <a:buChar char="■"/>
            </a:pPr>
            <a:r>
              <a:rPr lang="en" sz="1800"/>
              <a:t>Breathe, Dance, Stretch, whatever works for you</a:t>
            </a:r>
            <a:endParaRPr sz="1800"/>
          </a:p>
        </p:txBody>
      </p:sp>
      <p:pic>
        <p:nvPicPr>
          <p:cNvPr descr="doing a breakdance move called the freeze with boombox in background" id="107" name="Google Shape;107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1450" y="2515300"/>
            <a:ext cx="2727800" cy="27278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itmoji Image" id="108" name="Google Shape;108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234500" y="2630650"/>
            <a:ext cx="2497100" cy="24971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itmoji Image" id="109" name="Google Shape;109;p1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289475" y="2451938"/>
            <a:ext cx="2854525" cy="2854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0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Reminder: Chromebooks</a:t>
            </a:r>
            <a:endParaRPr/>
          </a:p>
        </p:txBody>
      </p:sp>
      <p:sp>
        <p:nvSpPr>
          <p:cNvPr id="115" name="Google Shape;115;p20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You need to be responsible for your own Chromebook.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Make sure you turn it in every day in Pride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Make sure it is plugged in the right way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Treat it with respect</a:t>
            </a:r>
            <a:endParaRPr sz="20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descr="Bitmoji Image" id="116" name="Google Shape;116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08300" y="685800"/>
            <a:ext cx="2235700" cy="2235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1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Things to </a:t>
            </a:r>
            <a:r>
              <a:rPr lang="en"/>
              <a:t>remember..</a:t>
            </a:r>
            <a:r>
              <a:rPr lang="en"/>
              <a:t>.</a:t>
            </a:r>
            <a:endParaRPr/>
          </a:p>
        </p:txBody>
      </p:sp>
      <p:sp>
        <p:nvSpPr>
          <p:cNvPr id="122" name="Google Shape;122;p21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" sz="2300"/>
              <a:t>No one is perfect. We all make mistakes. We all have room to grow. </a:t>
            </a:r>
            <a:endParaRPr sz="2300"/>
          </a:p>
          <a:p>
            <a:pPr indent="-349250" lvl="1" marL="914400" rtl="0" algn="l"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n" sz="1900"/>
              <a:t>I don’t pretend to know everything, so I don’t want you to pretend. </a:t>
            </a:r>
            <a:endParaRPr sz="1900"/>
          </a:p>
          <a:p>
            <a:pPr indent="-349250" lvl="1" marL="914400" rtl="0" algn="l"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n" sz="1900"/>
              <a:t>We can always look up information and learn together</a:t>
            </a:r>
            <a:endParaRPr sz="1900"/>
          </a:p>
          <a:p>
            <a:pPr indent="-349250" lvl="1" marL="914400" rtl="0" algn="l"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n" sz="1900"/>
              <a:t>If we get stuck, we can talk it through as a class to make sense of it. </a:t>
            </a:r>
            <a:endParaRPr sz="1900"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" sz="2300"/>
              <a:t>I expect all of us to work hard and work together</a:t>
            </a:r>
            <a:endParaRPr sz="23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arina">
  <a:themeElements>
    <a:clrScheme name="Marina">
      <a:dk1>
        <a:srgbClr val="FFFFFF"/>
      </a:dk1>
      <a:lt1>
        <a:srgbClr val="00517C"/>
      </a:lt1>
      <a:dk2>
        <a:srgbClr val="004065"/>
      </a:dk2>
      <a:lt2>
        <a:srgbClr val="CFD8DC"/>
      </a:lt2>
      <a:accent1>
        <a:srgbClr val="0277BD"/>
      </a:accent1>
      <a:accent2>
        <a:srgbClr val="558B2F"/>
      </a:accent2>
      <a:accent3>
        <a:srgbClr val="009688"/>
      </a:accent3>
      <a:accent4>
        <a:srgbClr val="039BE5"/>
      </a:accent4>
      <a:accent5>
        <a:srgbClr val="8BC34A"/>
      </a:accent5>
      <a:accent6>
        <a:srgbClr val="FFEB38"/>
      </a:accent6>
      <a:hlink>
        <a:srgbClr val="8BC34A"/>
      </a:hlink>
      <a:folHlink>
        <a:srgbClr val="8BC34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